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62" r:id="rId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40" autoAdjust="0"/>
    <p:restoredTop sz="72281" autoAdjust="0"/>
  </p:normalViewPr>
  <p:slideViewPr>
    <p:cSldViewPr snapToGrid="0"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192024" cy="19202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6646" eaLnBrk="0" hangingPunct="0">
              <a:defRPr sz="1300">
                <a:latin typeface="Arial" pitchFamily="34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6646" eaLnBrk="0" hangingPunct="0">
              <a:defRPr sz="1300">
                <a:latin typeface="Arial" pitchFamily="34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018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6646" eaLnBrk="0" hangingPunct="0">
              <a:defRPr sz="1300">
                <a:latin typeface="Arial" pitchFamily="34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6646" eaLnBrk="0" hangingPunct="0">
              <a:defRPr sz="1300">
                <a:latin typeface="Arial" pitchFamily="34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fld id="{B97722B3-F8F3-46FE-B3D8-0E26276D2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75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6646" eaLnBrk="0" hangingPunct="0">
              <a:defRPr sz="1300">
                <a:latin typeface="Arial" pitchFamily="34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6646" eaLnBrk="0" hangingPunct="0">
              <a:defRPr sz="1300">
                <a:latin typeface="Arial" pitchFamily="34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9" y="4560890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018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6646" eaLnBrk="0" hangingPunct="0">
              <a:defRPr sz="1300">
                <a:latin typeface="Arial" pitchFamily="34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6646" eaLnBrk="0" hangingPunct="0">
              <a:defRPr sz="1300">
                <a:latin typeface="Arial" pitchFamily="34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fld id="{36170272-4F19-40A9-A7D4-9A6F6098A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690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16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16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16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16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16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113145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Nov. 12,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5544F-E124-4143-80F4-FB649F40E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Nov. 12,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DE1E0-B58A-42A4-B824-8F45A1A2DB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Nov. 12,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6E5A0-6996-4C4F-BE18-B559F12B4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Nov. 12, 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0537E-FB2F-41E6-B9BF-40B5A2C1C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4876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Nov. 12,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477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83864-FB57-4DB1-A80F-BD63822F7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Nov. 12,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A91BF-399F-4903-92C0-06E5C8E7ED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Nov. 12, 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3870E-9401-4F3B-8027-89D4A8F09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Nov. 12, 2015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184DE-2CC9-443F-AD2F-4FE1163963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Nov. 12, 2015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3D714-7AFD-422B-B172-8A694BC76F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Nov. 12, 2015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712A4-716A-40CF-854A-663025989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Nov. 12, 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7CBE5-594D-4C88-946A-7C67F9068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Nov. 12, 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90E3C-E683-44C4-A5F3-6B311BFA2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pitchFamily="34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pitchFamily="34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Presented to the Faculty Senate on Nov. 12, 2015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pitchFamily="34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fld id="{DA1C904C-60CC-4D01-B513-86EDE2765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1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16" charset="-128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16" charset="-128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16" charset="-128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16" charset="-128"/>
          <a:cs typeface="ＭＳ Ｐゴシック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1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1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1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1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86000"/>
            <a:ext cx="8382000" cy="11430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Homecoming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Date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</a:t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007434"/>
                </a:solidFill>
              </a:rPr>
              <a:t>October </a:t>
            </a:r>
            <a:r>
              <a:rPr lang="en-US" sz="3200" dirty="0" smtClean="0">
                <a:solidFill>
                  <a:srgbClr val="007434"/>
                </a:solidFill>
              </a:rPr>
              <a:t>15</a:t>
            </a:r>
            <a:endParaRPr lang="en-US" sz="3200" dirty="0" smtClean="0">
              <a:solidFill>
                <a:srgbClr val="007434"/>
              </a:solidFill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1313" y="3822700"/>
            <a:ext cx="7161375" cy="1752600"/>
          </a:xfrm>
        </p:spPr>
        <p:txBody>
          <a:bodyPr/>
          <a:lstStyle/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Proposed </a:t>
            </a:r>
            <a:r>
              <a:rPr lang="en-US" sz="2400" dirty="0" smtClean="0"/>
              <a:t>by the Miner Alumni Association</a:t>
            </a:r>
          </a:p>
          <a:p>
            <a:pPr eaLnBrk="1" hangingPunct="1"/>
            <a:r>
              <a:rPr lang="en-US" sz="2400" dirty="0" smtClean="0"/>
              <a:t>Approved by the Public Occasions Committee</a:t>
            </a:r>
          </a:p>
          <a:p>
            <a:pPr eaLnBrk="1" hangingPunct="1"/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160968" y="6248400"/>
            <a:ext cx="4822065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Presented to the Faculty Senate on Nov. 12, 2015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532326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Calendar for Fall Semester 2016</a:t>
            </a:r>
            <a:endParaRPr lang="en-US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954906" y="6480222"/>
            <a:ext cx="5234189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Presented to the Faculty Senate on Nov. 12, 2015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47866" y="1601274"/>
            <a:ext cx="8763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International </a:t>
            </a:r>
            <a:r>
              <a:rPr lang="en-US" sz="1800" dirty="0"/>
              <a:t>Student Orientation		August 9, Tuesday</a:t>
            </a:r>
          </a:p>
          <a:p>
            <a:pPr marL="0" indent="0">
              <a:buNone/>
            </a:pPr>
            <a:r>
              <a:rPr lang="en-US" sz="1800" dirty="0" smtClean="0"/>
              <a:t>Freshman </a:t>
            </a:r>
            <a:r>
              <a:rPr lang="en-US" sz="1800" dirty="0"/>
              <a:t>Orientation Begins		August 14, Sunday</a:t>
            </a:r>
          </a:p>
          <a:p>
            <a:pPr marL="0" indent="0">
              <a:buNone/>
            </a:pPr>
            <a:r>
              <a:rPr lang="en-US" sz="1800" dirty="0" smtClean="0"/>
              <a:t>Transfer </a:t>
            </a:r>
            <a:r>
              <a:rPr lang="en-US" sz="1800" dirty="0"/>
              <a:t>Student Orientation		August 18, Thursday</a:t>
            </a:r>
          </a:p>
          <a:p>
            <a:pPr marL="0" indent="0">
              <a:buNone/>
            </a:pPr>
            <a:r>
              <a:rPr lang="en-US" sz="1800" dirty="0" smtClean="0"/>
              <a:t>Open </a:t>
            </a:r>
            <a:r>
              <a:rPr lang="en-US" sz="1800" dirty="0"/>
              <a:t>Registration Ends		</a:t>
            </a:r>
            <a:r>
              <a:rPr lang="en-US" sz="1800" dirty="0" smtClean="0"/>
              <a:t>	August </a:t>
            </a:r>
            <a:r>
              <a:rPr lang="en-US" sz="1800" dirty="0"/>
              <a:t>21, Sunday</a:t>
            </a:r>
          </a:p>
          <a:p>
            <a:pPr marL="0" indent="0">
              <a:buNone/>
            </a:pPr>
            <a:r>
              <a:rPr lang="en-US" sz="1800" dirty="0" smtClean="0"/>
              <a:t>Fall </a:t>
            </a:r>
            <a:r>
              <a:rPr lang="en-US" sz="1800" dirty="0"/>
              <a:t>semester opens 8:00 a.m.		August 22, Monday</a:t>
            </a:r>
          </a:p>
          <a:p>
            <a:pPr marL="0" indent="0">
              <a:buNone/>
            </a:pPr>
            <a:r>
              <a:rPr lang="en-US" sz="1800" dirty="0" smtClean="0"/>
              <a:t>Classwork </a:t>
            </a:r>
            <a:r>
              <a:rPr lang="en-US" sz="1800" dirty="0"/>
              <a:t>begins 8:00 a.m.		August 22, Monday</a:t>
            </a:r>
          </a:p>
          <a:p>
            <a:pPr marL="0" indent="0">
              <a:buNone/>
            </a:pPr>
            <a:r>
              <a:rPr lang="en-US" sz="1800" dirty="0" smtClean="0"/>
              <a:t>Labor </a:t>
            </a:r>
            <a:r>
              <a:rPr lang="en-US" sz="1800" dirty="0"/>
              <a:t>Day Holiday		</a:t>
            </a:r>
            <a:r>
              <a:rPr lang="en-US" sz="1800" dirty="0" smtClean="0"/>
              <a:t>	September </a:t>
            </a:r>
            <a:r>
              <a:rPr lang="en-US" sz="1800" dirty="0"/>
              <a:t>5, Monday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92D050"/>
                </a:solidFill>
              </a:rPr>
              <a:t>Homecoming</a:t>
            </a:r>
            <a:r>
              <a:rPr lang="en-US" sz="1800" b="1" dirty="0" smtClean="0"/>
              <a:t> (and Mid-Semester)</a:t>
            </a:r>
            <a:r>
              <a:rPr lang="en-US" sz="1800" b="1" dirty="0"/>
              <a:t>		</a:t>
            </a:r>
            <a:r>
              <a:rPr lang="en-US" sz="1800" b="1" dirty="0" smtClean="0">
                <a:solidFill>
                  <a:srgbClr val="92D050"/>
                </a:solidFill>
              </a:rPr>
              <a:t>October </a:t>
            </a:r>
            <a:r>
              <a:rPr lang="en-US" sz="1800" b="1" dirty="0">
                <a:solidFill>
                  <a:srgbClr val="92D050"/>
                </a:solidFill>
              </a:rPr>
              <a:t>15, </a:t>
            </a:r>
            <a:r>
              <a:rPr lang="en-US" sz="1800" b="1" dirty="0" smtClean="0">
                <a:solidFill>
                  <a:srgbClr val="92D050"/>
                </a:solidFill>
              </a:rPr>
              <a:t>Saturday</a:t>
            </a:r>
            <a:endParaRPr lang="en-US" sz="1800" b="1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US" sz="1800" dirty="0" smtClean="0"/>
              <a:t>Thanksgiving </a:t>
            </a:r>
            <a:r>
              <a:rPr lang="en-US" sz="1800" dirty="0"/>
              <a:t>vacation begins 8:00 a.m.	</a:t>
            </a:r>
            <a:r>
              <a:rPr lang="en-US" sz="1800" dirty="0" smtClean="0"/>
              <a:t>November </a:t>
            </a:r>
            <a:r>
              <a:rPr lang="en-US" sz="1800" dirty="0"/>
              <a:t>20, Sunday</a:t>
            </a:r>
          </a:p>
          <a:p>
            <a:pPr marL="0" indent="0">
              <a:buNone/>
            </a:pPr>
            <a:r>
              <a:rPr lang="en-US" sz="1800" dirty="0" smtClean="0"/>
              <a:t>Thanksgiving </a:t>
            </a:r>
            <a:r>
              <a:rPr lang="en-US" sz="1800" dirty="0"/>
              <a:t>vacation ends 8:00 a.m.	</a:t>
            </a:r>
            <a:r>
              <a:rPr lang="en-US" sz="1800" dirty="0" smtClean="0"/>
              <a:t>November </a:t>
            </a:r>
            <a:r>
              <a:rPr lang="en-US" sz="1800" dirty="0"/>
              <a:t>28, Monday</a:t>
            </a:r>
          </a:p>
          <a:p>
            <a:pPr marL="0" indent="0">
              <a:buNone/>
            </a:pPr>
            <a:r>
              <a:rPr lang="en-US" sz="1800" dirty="0" smtClean="0"/>
              <a:t>Last </a:t>
            </a:r>
            <a:r>
              <a:rPr lang="en-US" sz="1800" dirty="0"/>
              <a:t>Class Day		</a:t>
            </a:r>
            <a:r>
              <a:rPr lang="en-US" sz="1800" dirty="0" smtClean="0"/>
              <a:t>		December </a:t>
            </a:r>
            <a:r>
              <a:rPr lang="en-US" sz="1800" dirty="0"/>
              <a:t>9, Friday</a:t>
            </a:r>
          </a:p>
          <a:p>
            <a:pPr marL="0" indent="0">
              <a:buNone/>
            </a:pPr>
            <a:r>
              <a:rPr lang="en-US" sz="1800" dirty="0" smtClean="0"/>
              <a:t>Final </a:t>
            </a:r>
            <a:r>
              <a:rPr lang="en-US" sz="1800" dirty="0"/>
              <a:t>Examinations begin 7:30 a.m.		December 12, Monday</a:t>
            </a:r>
          </a:p>
          <a:p>
            <a:pPr marL="0" indent="0">
              <a:buNone/>
            </a:pPr>
            <a:r>
              <a:rPr lang="en-US" sz="1800" dirty="0" smtClean="0"/>
              <a:t>Final </a:t>
            </a:r>
            <a:r>
              <a:rPr lang="en-US" sz="1800" dirty="0"/>
              <a:t>Examinations end 5:00 p.m.		December 16, Friday</a:t>
            </a:r>
          </a:p>
          <a:p>
            <a:pPr marL="0" indent="0">
              <a:buNone/>
            </a:pPr>
            <a:r>
              <a:rPr lang="en-US" sz="1800" dirty="0"/>
              <a:t>December </a:t>
            </a:r>
            <a:r>
              <a:rPr lang="en-US" sz="1800" dirty="0" smtClean="0"/>
              <a:t>Commencement	</a:t>
            </a:r>
            <a:r>
              <a:rPr lang="en-US" sz="1800" dirty="0"/>
              <a:t>	December 17, Saturday	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2190728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1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9859</TotalTime>
  <Words>46</Words>
  <Application>Microsoft Office PowerPoint</Application>
  <PresentationFormat>On-screen Show (4:3)</PresentationFormat>
  <Paragraphs>21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Blank Presentation</vt:lpstr>
      <vt:lpstr>Homecoming Date for 2016  October 15</vt:lpstr>
      <vt:lpstr>Calendar for Fall Semester 2016</vt:lpstr>
    </vt:vector>
  </TitlesOfParts>
  <Company>UMR UMR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Sahra Sedigh</dc:creator>
  <cp:lastModifiedBy>editor</cp:lastModifiedBy>
  <cp:revision>776</cp:revision>
  <dcterms:created xsi:type="dcterms:W3CDTF">2007-12-06T15:03:26Z</dcterms:created>
  <dcterms:modified xsi:type="dcterms:W3CDTF">2015-10-22T05:27:51Z</dcterms:modified>
</cp:coreProperties>
</file>